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1" r:id="rId5"/>
    <p:sldId id="263" r:id="rId6"/>
    <p:sldId id="264" r:id="rId7"/>
    <p:sldId id="265" r:id="rId8"/>
    <p:sldId id="266" r:id="rId9"/>
    <p:sldId id="279" r:id="rId10"/>
    <p:sldId id="267" r:id="rId11"/>
    <p:sldId id="278" r:id="rId12"/>
    <p:sldId id="272" r:id="rId13"/>
    <p:sldId id="275" r:id="rId14"/>
    <p:sldId id="276" r:id="rId15"/>
    <p:sldId id="277" r:id="rId16"/>
    <p:sldId id="27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294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0FC77F46-147C-45D5-96B9-E276C267C05D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A09044CD-C853-4C58-B0D9-B5D744282D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FC77F46-147C-45D5-96B9-E276C267C05D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09044CD-C853-4C58-B0D9-B5D744282D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0FC77F46-147C-45D5-96B9-E276C267C05D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A09044CD-C853-4C58-B0D9-B5D744282D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FC77F46-147C-45D5-96B9-E276C267C05D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09044CD-C853-4C58-B0D9-B5D744282D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0FC77F46-147C-45D5-96B9-E276C267C05D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A09044CD-C853-4C58-B0D9-B5D744282D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FC77F46-147C-45D5-96B9-E276C267C05D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09044CD-C853-4C58-B0D9-B5D744282D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FC77F46-147C-45D5-96B9-E276C267C05D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09044CD-C853-4C58-B0D9-B5D744282D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FC77F46-147C-45D5-96B9-E276C267C05D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09044CD-C853-4C58-B0D9-B5D744282D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0FC77F46-147C-45D5-96B9-E276C267C05D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09044CD-C853-4C58-B0D9-B5D744282D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FC77F46-147C-45D5-96B9-E276C267C05D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09044CD-C853-4C58-B0D9-B5D744282D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FC77F46-147C-45D5-96B9-E276C267C05D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09044CD-C853-4C58-B0D9-B5D744282D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0FC77F46-147C-45D5-96B9-E276C267C05D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A09044CD-C853-4C58-B0D9-B5D744282DC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Rise of a Mass Democracy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Bank War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Jackson hated BUS, declaring it </a:t>
            </a:r>
            <a:r>
              <a:rPr lang="en-US" dirty="0" err="1" smtClean="0"/>
              <a:t>unconst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Vetoed new charter of bank</a:t>
            </a:r>
          </a:p>
          <a:p>
            <a:pPr lvl="2"/>
            <a:r>
              <a:rPr lang="en-US" dirty="0" smtClean="0"/>
              <a:t>McCullough v. Maryland</a:t>
            </a:r>
          </a:p>
          <a:p>
            <a:pPr lvl="1"/>
            <a:r>
              <a:rPr lang="en-US" dirty="0" smtClean="0"/>
              <a:t>Used the veto 12 times in presidency, </a:t>
            </a:r>
            <a:r>
              <a:rPr lang="en-US" b="1" i="1" u="sng" dirty="0" smtClean="0"/>
              <a:t>ALL</a:t>
            </a:r>
            <a:r>
              <a:rPr lang="en-US" dirty="0" smtClean="0"/>
              <a:t> presidents combined for 10 vetoes prior to Jackson</a:t>
            </a:r>
          </a:p>
          <a:p>
            <a:r>
              <a:rPr lang="en-US" dirty="0" smtClean="0"/>
              <a:t>1833</a:t>
            </a:r>
            <a:r>
              <a:rPr lang="en-US" dirty="0"/>
              <a:t>, Jackson decides to bury bank by removing federal funds</a:t>
            </a:r>
          </a:p>
          <a:p>
            <a:pPr lvl="1"/>
            <a:r>
              <a:rPr lang="en-US" dirty="0"/>
              <a:t>Nicholas Biddle, president of bank, calls in loans, creates a “panic”</a:t>
            </a:r>
          </a:p>
          <a:p>
            <a:r>
              <a:rPr lang="en-US" dirty="0" smtClean="0"/>
              <a:t>1836</a:t>
            </a:r>
            <a:r>
              <a:rPr lang="en-US" dirty="0"/>
              <a:t>, economy is spinning out of control, Jackson issues, </a:t>
            </a:r>
            <a:r>
              <a:rPr lang="en-US" b="1" i="1" u="sng" dirty="0"/>
              <a:t>Specie Circular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All public lands be purchased with “hard” currency</a:t>
            </a:r>
          </a:p>
          <a:p>
            <a:pPr lvl="1"/>
            <a:r>
              <a:rPr lang="en-US" dirty="0"/>
              <a:t>Helps contribute to panic and crash in 1837</a:t>
            </a:r>
          </a:p>
          <a:p>
            <a:endParaRPr lang="en-US" dirty="0" smtClean="0"/>
          </a:p>
        </p:txBody>
      </p:sp>
      <p:pic>
        <p:nvPicPr>
          <p:cNvPr id="1026" name="Picture 2" descr="D:\12, 7\unclesam_vet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2125" y="0"/>
            <a:ext cx="3571875" cy="259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Two-Party System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5325" y="1600200"/>
            <a:ext cx="3520440" cy="457200"/>
          </a:xfrm>
        </p:spPr>
        <p:txBody>
          <a:bodyPr/>
          <a:lstStyle/>
          <a:p>
            <a:r>
              <a:rPr lang="en-US" dirty="0" smtClean="0"/>
              <a:t>Democrats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3"/>
          </p:nvPr>
        </p:nvSpPr>
        <p:spPr>
          <a:xfrm>
            <a:off x="4178808" y="1606617"/>
            <a:ext cx="3520440" cy="457200"/>
          </a:xfrm>
        </p:spPr>
        <p:txBody>
          <a:bodyPr/>
          <a:lstStyle/>
          <a:p>
            <a:r>
              <a:rPr lang="en-US" dirty="0" smtClean="0"/>
              <a:t>Whigs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917560"/>
          </a:xfrm>
        </p:spPr>
        <p:txBody>
          <a:bodyPr>
            <a:normAutofit lnSpcReduction="10000"/>
          </a:bodyPr>
          <a:lstStyle/>
          <a:p>
            <a:pPr lvl="0"/>
            <a:endParaRPr lang="en-US" dirty="0" smtClean="0"/>
          </a:p>
          <a:p>
            <a:pPr lvl="0"/>
            <a:r>
              <a:rPr lang="en-US" dirty="0" smtClean="0"/>
              <a:t>Favored </a:t>
            </a:r>
            <a:r>
              <a:rPr lang="en-US" dirty="0"/>
              <a:t>local </a:t>
            </a:r>
            <a:r>
              <a:rPr lang="en-US" dirty="0" smtClean="0"/>
              <a:t>rule</a:t>
            </a:r>
          </a:p>
          <a:p>
            <a:pPr lvl="0"/>
            <a:r>
              <a:rPr lang="en-US" dirty="0" smtClean="0"/>
              <a:t>Limited government in social and economic affairs</a:t>
            </a:r>
          </a:p>
          <a:p>
            <a:pPr lvl="0"/>
            <a:r>
              <a:rPr lang="en-US" dirty="0" smtClean="0"/>
              <a:t>Glorified liberty of individual</a:t>
            </a:r>
          </a:p>
          <a:p>
            <a:pPr lvl="0"/>
            <a:r>
              <a:rPr lang="en-US" dirty="0" smtClean="0"/>
              <a:t>Free </a:t>
            </a:r>
            <a:r>
              <a:rPr lang="en-US" dirty="0"/>
              <a:t>trade, equal economic opportunity (for white males</a:t>
            </a:r>
            <a:r>
              <a:rPr lang="en-US" dirty="0" smtClean="0"/>
              <a:t>)</a:t>
            </a:r>
          </a:p>
          <a:p>
            <a:pPr lvl="0"/>
            <a:r>
              <a:rPr lang="en-US" dirty="0" smtClean="0"/>
              <a:t>Made up of Southerners and westerners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5069960"/>
          </a:xfrm>
        </p:spPr>
        <p:txBody>
          <a:bodyPr>
            <a:normAutofit fontScale="850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Favored </a:t>
            </a:r>
            <a:r>
              <a:rPr lang="en-US" dirty="0"/>
              <a:t>Clay’s American </a:t>
            </a:r>
            <a:r>
              <a:rPr lang="en-US" dirty="0" smtClean="0"/>
              <a:t>System (national harmony of society)</a:t>
            </a:r>
          </a:p>
          <a:p>
            <a:r>
              <a:rPr lang="en-US" dirty="0" smtClean="0"/>
              <a:t>Opposed </a:t>
            </a:r>
            <a:r>
              <a:rPr lang="en-US" dirty="0"/>
              <a:t>immorality and unlimited </a:t>
            </a:r>
            <a:r>
              <a:rPr lang="en-US" dirty="0" smtClean="0"/>
              <a:t>immigration</a:t>
            </a:r>
          </a:p>
          <a:p>
            <a:r>
              <a:rPr lang="en-US" dirty="0" smtClean="0"/>
              <a:t>Made </a:t>
            </a:r>
            <a:r>
              <a:rPr lang="en-US" dirty="0"/>
              <a:t>up of New Englanders, Protestants</a:t>
            </a:r>
            <a:r>
              <a:rPr lang="en-US" dirty="0" smtClean="0"/>
              <a:t>, Anti-</a:t>
            </a:r>
            <a:r>
              <a:rPr lang="en-US" dirty="0" err="1" smtClean="0"/>
              <a:t>Masonites</a:t>
            </a:r>
            <a:r>
              <a:rPr lang="en-US" dirty="0" smtClean="0"/>
              <a:t>, </a:t>
            </a:r>
            <a:r>
              <a:rPr lang="en-US" dirty="0"/>
              <a:t>middle class urban professionals</a:t>
            </a:r>
            <a:r>
              <a:rPr lang="en-US" dirty="0" smtClean="0"/>
              <a:t>.</a:t>
            </a:r>
          </a:p>
          <a:p>
            <a:r>
              <a:rPr lang="en-US" dirty="0" smtClean="0"/>
              <a:t>Favored a renewed national bank, protective tariffs, internal improvements, public schools, prohibition of alcohol, and abolition of slavery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Election of 1836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Martin Van Buren, VP during Jackson’s second term</a:t>
            </a:r>
          </a:p>
          <a:p>
            <a:r>
              <a:rPr lang="en-US" dirty="0" smtClean="0"/>
              <a:t>Not able to decide on a candidate, Whigs hoped to throw election into House</a:t>
            </a:r>
          </a:p>
          <a:p>
            <a:pPr lvl="1"/>
            <a:r>
              <a:rPr lang="en-US" dirty="0" smtClean="0"/>
              <a:t>Clay elbowed aside and William Henry Harrison (Battle of Tippecanoe)</a:t>
            </a:r>
          </a:p>
          <a:p>
            <a:pPr marL="292608" lvl="1" indent="0">
              <a:buNone/>
            </a:pPr>
            <a:endParaRPr lang="en-US" dirty="0" smtClean="0"/>
          </a:p>
          <a:p>
            <a:r>
              <a:rPr lang="en-US" dirty="0" smtClean="0"/>
              <a:t>MVB wins 170 – 124 (for all the Whigs combined)</a:t>
            </a:r>
            <a:endParaRPr lang="en-US" dirty="0"/>
          </a:p>
        </p:txBody>
      </p:sp>
      <p:pic>
        <p:nvPicPr>
          <p:cNvPr id="2051" name="Picture 3" descr="D:\12, 7\van bure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76200"/>
            <a:ext cx="3200400" cy="18064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Panic of 1837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9416"/>
            <a:ext cx="7620000" cy="517238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What caused Panic of 1837?</a:t>
            </a:r>
          </a:p>
          <a:p>
            <a:pPr lvl="1"/>
            <a:r>
              <a:rPr lang="en-US" dirty="0" smtClean="0"/>
              <a:t>Speculation of western land (AJ)</a:t>
            </a:r>
          </a:p>
          <a:p>
            <a:pPr lvl="1"/>
            <a:r>
              <a:rPr lang="en-US" dirty="0" smtClean="0"/>
              <a:t>Bank War (AJ)</a:t>
            </a:r>
          </a:p>
          <a:p>
            <a:pPr lvl="1"/>
            <a:r>
              <a:rPr lang="en-US" dirty="0" smtClean="0"/>
              <a:t>Specie Circular (AJ)</a:t>
            </a:r>
          </a:p>
          <a:p>
            <a:pPr lvl="1"/>
            <a:r>
              <a:rPr lang="en-US" dirty="0" smtClean="0"/>
              <a:t>Failure of wheat crops (MVB)</a:t>
            </a:r>
          </a:p>
          <a:p>
            <a:pPr lvl="2"/>
            <a:r>
              <a:rPr lang="en-US" dirty="0" smtClean="0"/>
              <a:t>Hessian fly (brought to the US by Hessian soldiers during Revolutionary War)</a:t>
            </a:r>
          </a:p>
          <a:p>
            <a:r>
              <a:rPr lang="en-US" b="1" i="1" u="sng" dirty="0" smtClean="0"/>
              <a:t>Pet Banks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Banks which the government deposited funds after death of BUS (AJ)</a:t>
            </a:r>
          </a:p>
          <a:p>
            <a:r>
              <a:rPr lang="en-US" dirty="0" smtClean="0"/>
              <a:t>“Divorce Bill”:</a:t>
            </a:r>
          </a:p>
          <a:p>
            <a:pPr lvl="1"/>
            <a:r>
              <a:rPr lang="en-US" dirty="0" smtClean="0"/>
              <a:t>Separating the government from banking altogether (MVB)</a:t>
            </a:r>
          </a:p>
          <a:p>
            <a:pPr lvl="1"/>
            <a:r>
              <a:rPr lang="en-US" dirty="0" smtClean="0"/>
              <a:t>GOVT funds would be locked in larger cities and thus safe but denied to states in reserve</a:t>
            </a:r>
          </a:p>
          <a:p>
            <a:r>
              <a:rPr lang="en-US" dirty="0" smtClean="0"/>
              <a:t>Independent Treasury Bill (1840)</a:t>
            </a:r>
          </a:p>
          <a:p>
            <a:pPr lvl="1"/>
            <a:r>
              <a:rPr lang="en-US" dirty="0" smtClean="0"/>
              <a:t>Later repealed, then reenacted, it separated government funds from private banks (MVB)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3" dur="1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3" dur="1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Gone to Texas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Mexico becomes independent in </a:t>
            </a:r>
            <a:r>
              <a:rPr lang="en-US" dirty="0" smtClean="0"/>
              <a:t>1821</a:t>
            </a:r>
          </a:p>
          <a:p>
            <a:pPr lvl="1"/>
            <a:r>
              <a:rPr lang="en-US" dirty="0" smtClean="0"/>
              <a:t>Florida &amp; Texas, Missouri Compromise</a:t>
            </a:r>
            <a:endParaRPr lang="en-US" dirty="0"/>
          </a:p>
          <a:p>
            <a:r>
              <a:rPr lang="en-US" dirty="0" smtClean="0"/>
              <a:t>1823</a:t>
            </a:r>
            <a:r>
              <a:rPr lang="en-US" dirty="0"/>
              <a:t>, a newly independent Mexico granted</a:t>
            </a:r>
            <a:r>
              <a:rPr lang="en-US" b="1" dirty="0"/>
              <a:t> Stephen Austin</a:t>
            </a:r>
            <a:r>
              <a:rPr lang="en-US" dirty="0"/>
              <a:t> what is </a:t>
            </a:r>
            <a:r>
              <a:rPr lang="en-US" dirty="0" smtClean="0"/>
              <a:t>today Texas:</a:t>
            </a:r>
          </a:p>
          <a:p>
            <a:pPr lvl="1"/>
            <a:r>
              <a:rPr lang="en-US" u="sng" dirty="0" smtClean="0"/>
              <a:t>Immigrants </a:t>
            </a:r>
            <a:r>
              <a:rPr lang="en-US" u="sng" dirty="0"/>
              <a:t>were to be </a:t>
            </a:r>
            <a:r>
              <a:rPr lang="en-US" u="sng" dirty="0" smtClean="0"/>
              <a:t>Catholic</a:t>
            </a:r>
          </a:p>
          <a:p>
            <a:pPr lvl="1"/>
            <a:r>
              <a:rPr lang="en-US" u="sng" dirty="0" smtClean="0"/>
              <a:t> Properly </a:t>
            </a:r>
            <a:r>
              <a:rPr lang="en-US" u="sng" dirty="0" err="1" smtClean="0"/>
              <a:t>Mexicanized</a:t>
            </a:r>
            <a:endParaRPr lang="en-US" dirty="0"/>
          </a:p>
          <a:p>
            <a:pPr lvl="1"/>
            <a:r>
              <a:rPr lang="en-US" dirty="0" smtClean="0"/>
              <a:t>Davy Crockett, Jim Bowie, and Sam Houston</a:t>
            </a:r>
          </a:p>
          <a:p>
            <a:r>
              <a:rPr lang="en-US" dirty="0" smtClean="0"/>
              <a:t>Friction between Mexicans and Texans on issues of slavery, immigration, and local rights</a:t>
            </a:r>
          </a:p>
          <a:p>
            <a:r>
              <a:rPr lang="en-US" dirty="0" smtClean="0"/>
              <a:t>1830, Mexico emancipated slaves, tensions between Mexico and US</a:t>
            </a:r>
          </a:p>
          <a:p>
            <a:pPr lvl="1"/>
            <a:r>
              <a:rPr lang="en-US" dirty="0" smtClean="0"/>
              <a:t>Texans refuse decrees, kept slaves in bondage, and continued to bring more</a:t>
            </a:r>
          </a:p>
          <a:p>
            <a:endParaRPr lang="en-US" dirty="0"/>
          </a:p>
        </p:txBody>
      </p:sp>
      <p:pic>
        <p:nvPicPr>
          <p:cNvPr id="3074" name="Picture 2" descr="D:\12, 8\stephen aust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47581" y="3203592"/>
            <a:ext cx="2697238" cy="339852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77544"/>
            <a:ext cx="1905000" cy="2886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497" y="305735"/>
            <a:ext cx="2446465" cy="3371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309" y="182219"/>
            <a:ext cx="2247900" cy="3581400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t="4666" b="4333"/>
          <a:stretch/>
        </p:blipFill>
        <p:spPr bwMode="auto">
          <a:xfrm>
            <a:off x="0" y="2333624"/>
            <a:ext cx="72390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7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2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Lone Star Rebellion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Texas declares independence in 1836</a:t>
            </a:r>
          </a:p>
          <a:p>
            <a:pPr lvl="1"/>
            <a:r>
              <a:rPr lang="en-US" dirty="0" smtClean="0"/>
              <a:t>Sam Houston named “commander in chief”</a:t>
            </a:r>
          </a:p>
          <a:p>
            <a:pPr lvl="1"/>
            <a:r>
              <a:rPr lang="en-US" dirty="0" smtClean="0"/>
              <a:t>Santa Anna (leader of Mexico) sends 6,000 troops into Texas</a:t>
            </a:r>
          </a:p>
          <a:p>
            <a:pPr lvl="1"/>
            <a:r>
              <a:rPr lang="en-US" dirty="0" smtClean="0"/>
              <a:t>Alamo: 13 day siege, all Americans are killed</a:t>
            </a:r>
          </a:p>
          <a:p>
            <a:r>
              <a:rPr lang="en-US" dirty="0" smtClean="0"/>
              <a:t>San Jacinto:</a:t>
            </a:r>
          </a:p>
          <a:p>
            <a:pPr lvl="1"/>
            <a:r>
              <a:rPr lang="en-US" dirty="0" smtClean="0"/>
              <a:t>Sam Houston captures Santa Anna, sings 2 treaties</a:t>
            </a:r>
          </a:p>
          <a:p>
            <a:pPr lvl="2"/>
            <a:r>
              <a:rPr lang="en-US" dirty="0" smtClean="0"/>
              <a:t>Withdraws Mexican troops, recognizes boundary of Texas</a:t>
            </a:r>
          </a:p>
          <a:p>
            <a:r>
              <a:rPr lang="en-US" dirty="0" smtClean="0"/>
              <a:t>Texas wants to join Union!</a:t>
            </a:r>
          </a:p>
          <a:p>
            <a:r>
              <a:rPr lang="en-US" dirty="0" smtClean="0"/>
              <a:t>Fear from North because issue of slavery</a:t>
            </a:r>
          </a:p>
          <a:p>
            <a:r>
              <a:rPr lang="en-US" dirty="0" smtClean="0"/>
              <a:t>Jackson recognizes Republic of Texas on last day of office</a:t>
            </a:r>
          </a:p>
          <a:p>
            <a:pPr lvl="1"/>
            <a:r>
              <a:rPr lang="en-US" dirty="0" smtClean="0"/>
              <a:t>Who holds the balance of power in Congress now?</a:t>
            </a:r>
            <a:endParaRPr lang="en-US" dirty="0"/>
          </a:p>
        </p:txBody>
      </p:sp>
      <p:pic>
        <p:nvPicPr>
          <p:cNvPr id="1026" name="Picture 2" descr="D:\12, 8\alam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1965" y="-19049"/>
            <a:ext cx="3657600" cy="2381250"/>
          </a:xfrm>
          <a:prstGeom prst="rect">
            <a:avLst/>
          </a:prstGeom>
          <a:noFill/>
        </p:spPr>
      </p:pic>
      <p:pic>
        <p:nvPicPr>
          <p:cNvPr id="1028" name="Picture 4" descr="D:\12, 8\santa ann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7500" y="0"/>
            <a:ext cx="2476500" cy="3530330"/>
          </a:xfrm>
          <a:prstGeom prst="rect">
            <a:avLst/>
          </a:prstGeom>
          <a:noFill/>
        </p:spPr>
      </p:pic>
      <p:pic>
        <p:nvPicPr>
          <p:cNvPr id="1031" name="Picture 7" descr="D:\12, 8\monopol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785" y="-28925"/>
            <a:ext cx="3194565" cy="312420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0650" y="3070090"/>
            <a:ext cx="2476500" cy="3714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3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1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0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5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0" dur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5" dur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 Cabins and Hard Cider of 1840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William Henry Harrison vs. MVB in election</a:t>
            </a:r>
          </a:p>
          <a:p>
            <a:r>
              <a:rPr lang="en-US" dirty="0" smtClean="0"/>
              <a:t>WHH adopts log cabin and hard cider as campaign platform</a:t>
            </a:r>
          </a:p>
          <a:p>
            <a:pPr lvl="1"/>
            <a:r>
              <a:rPr lang="en-US" dirty="0" smtClean="0"/>
              <a:t>Plays into Democratic hands of “common man”</a:t>
            </a:r>
          </a:p>
          <a:p>
            <a:r>
              <a:rPr lang="en-US" dirty="0" smtClean="0"/>
              <a:t>Significance of election:</a:t>
            </a:r>
          </a:p>
          <a:p>
            <a:pPr lvl="1"/>
            <a:r>
              <a:rPr lang="en-US" dirty="0"/>
              <a:t>First mass-turnout election in American history </a:t>
            </a:r>
            <a:endParaRPr lang="en-US" dirty="0" smtClean="0"/>
          </a:p>
          <a:p>
            <a:pPr lvl="1"/>
            <a:r>
              <a:rPr lang="en-US" dirty="0" smtClean="0"/>
              <a:t>Propaganda </a:t>
            </a:r>
            <a:r>
              <a:rPr lang="en-US" dirty="0"/>
              <a:t>and silly slogans set </a:t>
            </a:r>
            <a:r>
              <a:rPr lang="en-US" dirty="0" smtClean="0"/>
              <a:t>unfortunate example </a:t>
            </a:r>
            <a:r>
              <a:rPr lang="en-US" dirty="0"/>
              <a:t>for future </a:t>
            </a:r>
            <a:r>
              <a:rPr lang="en-US" dirty="0" smtClean="0"/>
              <a:t>campaigns</a:t>
            </a:r>
            <a:r>
              <a:rPr lang="en-US" dirty="0"/>
              <a:t>. </a:t>
            </a:r>
          </a:p>
        </p:txBody>
      </p:sp>
      <p:pic>
        <p:nvPicPr>
          <p:cNvPr id="4098" name="Picture 2" descr="D:\12, 8\william-henry-harrison-pictur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209800"/>
            <a:ext cx="3655314" cy="2971800"/>
          </a:xfrm>
          <a:prstGeom prst="rect">
            <a:avLst/>
          </a:prstGeom>
          <a:noFill/>
        </p:spPr>
      </p:pic>
      <p:pic>
        <p:nvPicPr>
          <p:cNvPr id="5" name="Picture 3" descr="D:\12, 7\van bure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133600"/>
            <a:ext cx="3915000" cy="220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“Corrupt Bargain” of 1824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candidates for president, none win majority of electoral votes; goes to House</a:t>
            </a:r>
          </a:p>
          <a:p>
            <a:pPr lvl="1"/>
            <a:r>
              <a:rPr lang="en-US" dirty="0" smtClean="0"/>
              <a:t>Vote on top 3; as per 12</a:t>
            </a:r>
            <a:r>
              <a:rPr lang="en-US" baseline="30000" dirty="0" smtClean="0"/>
              <a:t>th</a:t>
            </a:r>
            <a:r>
              <a:rPr lang="en-US" dirty="0" smtClean="0"/>
              <a:t> amendment; Clay out</a:t>
            </a:r>
          </a:p>
          <a:p>
            <a:pPr lvl="1"/>
            <a:r>
              <a:rPr lang="en-US" dirty="0" smtClean="0"/>
              <a:t>Clay (Speaker of House) throws support to Adams</a:t>
            </a:r>
          </a:p>
          <a:p>
            <a:pPr lvl="1"/>
            <a:r>
              <a:rPr lang="en-US" dirty="0" smtClean="0"/>
              <a:t>Adams wins, Clay becomes Secretary of State</a:t>
            </a:r>
          </a:p>
          <a:p>
            <a:r>
              <a:rPr lang="en-US" dirty="0" smtClean="0"/>
              <a:t>Jackson, who won majority of popular vote is furious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930764"/>
            <a:ext cx="7620000" cy="296227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514600" y="4169143"/>
            <a:ext cx="2152650" cy="2688857"/>
            <a:chOff x="838200" y="2738322"/>
            <a:chExt cx="2209800" cy="3257050"/>
          </a:xfrm>
        </p:grpSpPr>
        <p:sp>
          <p:nvSpPr>
            <p:cNvPr id="8" name="TextBox 7"/>
            <p:cNvSpPr txBox="1"/>
            <p:nvPr/>
          </p:nvSpPr>
          <p:spPr>
            <a:xfrm>
              <a:off x="990600" y="5137900"/>
              <a:ext cx="2057400" cy="857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Death, AKA “Henry Clay”</a:t>
              </a:r>
              <a:endParaRPr lang="en-US" sz="2000" dirty="0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" y="2738322"/>
              <a:ext cx="2133600" cy="2287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0" y="4964351"/>
            <a:ext cx="4413380" cy="1857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John Quincy Adams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Former Secretary of State (under Monroe)</a:t>
            </a:r>
          </a:p>
          <a:p>
            <a:pPr lvl="1"/>
            <a:r>
              <a:rPr lang="en-US" dirty="0" smtClean="0"/>
              <a:t>Negotiated Anglo-American Convention, Adams-Onís Treaty (Florida), &amp; Monroe Doctrine.</a:t>
            </a:r>
          </a:p>
          <a:p>
            <a:pPr lvl="1"/>
            <a:r>
              <a:rPr lang="en-US" u="sng" dirty="0" smtClean="0"/>
              <a:t>DID NOT</a:t>
            </a:r>
            <a:r>
              <a:rPr lang="en-US" dirty="0" smtClean="0"/>
              <a:t> use </a:t>
            </a:r>
            <a:r>
              <a:rPr lang="en-US" b="1" u="sng" dirty="0" smtClean="0"/>
              <a:t>patronage</a:t>
            </a:r>
            <a:r>
              <a:rPr lang="en-US" dirty="0" smtClean="0"/>
              <a:t>, or </a:t>
            </a:r>
            <a:r>
              <a:rPr lang="en-US" b="1" u="sng" dirty="0" smtClean="0"/>
              <a:t>spoils system</a:t>
            </a:r>
            <a:endParaRPr lang="en-US" dirty="0" smtClean="0"/>
          </a:p>
          <a:p>
            <a:pPr lvl="1"/>
            <a:r>
              <a:rPr lang="en-US" dirty="0" smtClean="0"/>
              <a:t>Party members began to question - why support him if there is no reward?</a:t>
            </a:r>
          </a:p>
          <a:p>
            <a:r>
              <a:rPr lang="en-US" dirty="0" smtClean="0"/>
              <a:t>America began to turn towards </a:t>
            </a:r>
            <a:r>
              <a:rPr lang="en-US" b="1" u="sng" dirty="0" smtClean="0"/>
              <a:t>sectionalism</a:t>
            </a:r>
            <a:r>
              <a:rPr lang="en-US" dirty="0" smtClean="0"/>
              <a:t> during this time; long removed from </a:t>
            </a:r>
            <a:r>
              <a:rPr lang="en-US" b="1" u="sng" dirty="0" smtClean="0"/>
              <a:t>nationalism</a:t>
            </a:r>
            <a:r>
              <a:rPr lang="en-US" dirty="0" smtClean="0"/>
              <a:t> from War of 1812</a:t>
            </a:r>
          </a:p>
          <a:p>
            <a:r>
              <a:rPr lang="en-US" dirty="0" smtClean="0"/>
              <a:t>****</a:t>
            </a:r>
            <a:r>
              <a:rPr lang="en-US" u="sng" dirty="0" smtClean="0"/>
              <a:t>Review p. 250-251 on JQA background and policies</a:t>
            </a:r>
            <a:r>
              <a:rPr lang="en-US" dirty="0" smtClean="0"/>
              <a:t>!!!!</a:t>
            </a:r>
            <a:endParaRPr lang="en-US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“Old Hickory” as President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Was seen as a “common man” since he was born in a log cabin</a:t>
            </a:r>
          </a:p>
          <a:p>
            <a:pPr lvl="1"/>
            <a:r>
              <a:rPr lang="en-US" dirty="0" smtClean="0"/>
              <a:t>At the time (1828) he was a wealthy planter living in a luxurious manner off slave labor.</a:t>
            </a:r>
          </a:p>
          <a:p>
            <a:r>
              <a:rPr lang="en-US" dirty="0" smtClean="0"/>
              <a:t>Democracy increases during his presidency:</a:t>
            </a:r>
          </a:p>
          <a:p>
            <a:pPr lvl="1"/>
            <a:r>
              <a:rPr lang="en-US" dirty="0" smtClean="0"/>
              <a:t>Elimination of property requirements to vote</a:t>
            </a:r>
          </a:p>
          <a:p>
            <a:pPr lvl="1"/>
            <a:r>
              <a:rPr lang="en-US" dirty="0" smtClean="0"/>
              <a:t>Universal white male suffrage</a:t>
            </a:r>
          </a:p>
          <a:p>
            <a:r>
              <a:rPr lang="en-US" dirty="0" smtClean="0"/>
              <a:t>Strong </a:t>
            </a:r>
            <a:r>
              <a:rPr lang="en-US" dirty="0"/>
              <a:t>unionist &amp; nationalist (to dismay of  South); federal </a:t>
            </a:r>
            <a:r>
              <a:rPr lang="en-US" dirty="0" smtClean="0"/>
              <a:t>supremacy </a:t>
            </a:r>
            <a:r>
              <a:rPr lang="en-US" dirty="0"/>
              <a:t>over states. </a:t>
            </a:r>
            <a:endParaRPr lang="en-US" dirty="0" smtClean="0"/>
          </a:p>
          <a:p>
            <a:r>
              <a:rPr lang="en-US" dirty="0" smtClean="0"/>
              <a:t>Spoils System:</a:t>
            </a:r>
          </a:p>
          <a:p>
            <a:pPr lvl="1"/>
            <a:r>
              <a:rPr lang="en-US" dirty="0"/>
              <a:t>Rewarding political supporters with public </a:t>
            </a:r>
            <a:r>
              <a:rPr lang="en-US" dirty="0" smtClean="0"/>
              <a:t>office</a:t>
            </a:r>
          </a:p>
          <a:p>
            <a:pPr lvl="1"/>
            <a:r>
              <a:rPr lang="en-US" dirty="0" smtClean="0"/>
              <a:t>Believed in a “rotation in office”</a:t>
            </a:r>
          </a:p>
          <a:p>
            <a:pPr lvl="2"/>
            <a:r>
              <a:rPr lang="en-US" dirty="0" smtClean="0"/>
              <a:t>***</a:t>
            </a:r>
            <a:r>
              <a:rPr lang="en-US" u="sng" dirty="0" smtClean="0"/>
              <a:t>Review p. 251-253 on A. Jackson!!!</a:t>
            </a:r>
            <a:endParaRPr lang="en-US" u="sng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3048000"/>
            <a:ext cx="5105400" cy="3733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3" dur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72390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Tariff of 1828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7239000" cy="5465136"/>
          </a:xfrm>
        </p:spPr>
        <p:txBody>
          <a:bodyPr>
            <a:normAutofit/>
          </a:bodyPr>
          <a:lstStyle/>
          <a:p>
            <a:r>
              <a:rPr lang="en-US" dirty="0" smtClean="0"/>
              <a:t>Jackson supporters in Congress pushed for high tariffs, hoping to make Adams look bad</a:t>
            </a:r>
          </a:p>
          <a:p>
            <a:pPr lvl="1"/>
            <a:r>
              <a:rPr lang="en-US" dirty="0" smtClean="0"/>
              <a:t>Tariffs surprisingly passes! </a:t>
            </a:r>
          </a:p>
          <a:p>
            <a:pPr lvl="2"/>
            <a:r>
              <a:rPr lang="en-US" dirty="0" smtClean="0"/>
              <a:t>Jackson inherits a mess</a:t>
            </a:r>
          </a:p>
          <a:p>
            <a:pPr lvl="1"/>
            <a:r>
              <a:rPr lang="en-US" dirty="0" smtClean="0"/>
              <a:t>What region would most be opposed to high tariffs? Why? (Hint: which section of U.S. does not own manufacturing?)</a:t>
            </a:r>
          </a:p>
          <a:p>
            <a:r>
              <a:rPr lang="en-US" dirty="0" smtClean="0"/>
              <a:t>Tariffs, especially this one, promote </a:t>
            </a:r>
            <a:r>
              <a:rPr lang="en-US" b="1" u="sng" dirty="0" smtClean="0"/>
              <a:t>sectional</a:t>
            </a:r>
            <a:r>
              <a:rPr lang="en-US" dirty="0" smtClean="0"/>
              <a:t> differences</a:t>
            </a:r>
          </a:p>
          <a:p>
            <a:r>
              <a:rPr lang="en-US" dirty="0" smtClean="0"/>
              <a:t>South Carolina proposed that the states </a:t>
            </a:r>
            <a:r>
              <a:rPr lang="en-US" b="1" u="sng" dirty="0" smtClean="0"/>
              <a:t>nullify</a:t>
            </a:r>
            <a:r>
              <a:rPr lang="en-US" dirty="0" smtClean="0"/>
              <a:t> the tariff</a:t>
            </a:r>
          </a:p>
          <a:p>
            <a:pPr lvl="1"/>
            <a:r>
              <a:rPr lang="en-US" dirty="0" smtClean="0"/>
              <a:t>What two states tried to nullify the Alien and Sedition Acts?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91543"/>
            <a:ext cx="3990975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091543"/>
            <a:ext cx="398145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Nullies</a:t>
            </a:r>
            <a:r>
              <a:rPr lang="en-US" dirty="0" smtClean="0"/>
              <a:t>” in South Carolina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Tariff of 1832</a:t>
            </a:r>
          </a:p>
          <a:p>
            <a:pPr lvl="1"/>
            <a:r>
              <a:rPr lang="en-US" sz="2400" dirty="0" smtClean="0"/>
              <a:t>Reduced the tariff amount, but still high enough to anger the South</a:t>
            </a:r>
          </a:p>
          <a:p>
            <a:r>
              <a:rPr lang="en-US" sz="2400" dirty="0" smtClean="0"/>
              <a:t>South Carolina legislature nullifies tariff</a:t>
            </a:r>
          </a:p>
          <a:p>
            <a:pPr lvl="1"/>
            <a:r>
              <a:rPr lang="en-US" sz="2400" dirty="0" smtClean="0"/>
              <a:t>Threatened to secede from union if federal government tries to collect duties </a:t>
            </a:r>
          </a:p>
          <a:p>
            <a:r>
              <a:rPr lang="en-US" sz="2400" dirty="0" smtClean="0"/>
              <a:t>Jackson threatens to hang “</a:t>
            </a:r>
            <a:r>
              <a:rPr lang="en-US" sz="2400" dirty="0" err="1" smtClean="0"/>
              <a:t>nullies</a:t>
            </a:r>
            <a:r>
              <a:rPr lang="en-US" sz="2400" dirty="0" smtClean="0"/>
              <a:t>,” including his former VP Calhoun!</a:t>
            </a:r>
          </a:p>
          <a:p>
            <a:pPr lvl="1"/>
            <a:r>
              <a:rPr lang="en-US" sz="2400" dirty="0" smtClean="0"/>
              <a:t>Calhoun was JQA’s VP</a:t>
            </a:r>
          </a:p>
          <a:p>
            <a:pPr lvl="1"/>
            <a:r>
              <a:rPr lang="en-US" sz="2400" dirty="0" smtClean="0"/>
              <a:t>Now AJ’s VP (say what?)</a:t>
            </a:r>
          </a:p>
          <a:p>
            <a:pPr lvl="1"/>
            <a:r>
              <a:rPr lang="en-US" sz="2400" dirty="0" smtClean="0"/>
              <a:t>Wrote </a:t>
            </a:r>
            <a:r>
              <a:rPr lang="en-US" sz="2400" i="1" dirty="0" smtClean="0"/>
              <a:t>South Carolina Exposition</a:t>
            </a:r>
            <a:r>
              <a:rPr lang="en-US" sz="2400" dirty="0" smtClean="0"/>
              <a:t> arguing against tariffs artificially boosting business in one area.</a:t>
            </a:r>
            <a:endParaRPr lang="en-US" sz="2400" i="1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5344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Henry Clay helps resolve the issue!</a:t>
            </a:r>
          </a:p>
          <a:p>
            <a:r>
              <a:rPr lang="en-US" dirty="0" smtClean="0"/>
              <a:t>Compromise Tariff of 1833:</a:t>
            </a:r>
          </a:p>
          <a:p>
            <a:pPr lvl="1"/>
            <a:r>
              <a:rPr lang="en-US" dirty="0" smtClean="0"/>
              <a:t>Tariff would be reduced by 10% per year for 8 years</a:t>
            </a:r>
          </a:p>
          <a:p>
            <a:pPr lvl="1"/>
            <a:r>
              <a:rPr lang="en-US" dirty="0" smtClean="0"/>
              <a:t>Civil war is averted</a:t>
            </a:r>
          </a:p>
          <a:p>
            <a:r>
              <a:rPr lang="en-US" b="1" u="sng" dirty="0"/>
              <a:t>Force Bill </a:t>
            </a:r>
            <a:r>
              <a:rPr lang="en-US" dirty="0"/>
              <a:t>passed by Congress as face-saving device </a:t>
            </a:r>
            <a:endParaRPr lang="en-US" dirty="0" smtClean="0"/>
          </a:p>
          <a:p>
            <a:pPr lvl="1"/>
            <a:r>
              <a:rPr lang="en-US" dirty="0" smtClean="0"/>
              <a:t>President </a:t>
            </a:r>
            <a:r>
              <a:rPr lang="en-US" dirty="0"/>
              <a:t>in the future could use military to collect </a:t>
            </a:r>
            <a:endParaRPr lang="en-US" dirty="0" smtClean="0"/>
          </a:p>
          <a:p>
            <a:pPr marL="292608" lvl="1" indent="0">
              <a:buNone/>
            </a:pPr>
            <a:r>
              <a:rPr lang="en-US" dirty="0" smtClean="0"/>
              <a:t>federal tariffs </a:t>
            </a:r>
            <a:r>
              <a:rPr lang="en-US" dirty="0"/>
              <a:t>if </a:t>
            </a:r>
            <a:r>
              <a:rPr lang="en-US" dirty="0" smtClean="0"/>
              <a:t>necessary.</a:t>
            </a:r>
          </a:p>
          <a:p>
            <a:pPr lvl="1"/>
            <a:r>
              <a:rPr lang="en-US" dirty="0" smtClean="0"/>
              <a:t>Dubbed </a:t>
            </a:r>
            <a:r>
              <a:rPr lang="en-US" dirty="0"/>
              <a:t>"Bloody Bill" by South Carolinians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Impact: Stepping stone to Civil War; SC eventually moves from nullification to secession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94935" y="990600"/>
            <a:ext cx="3124200" cy="334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ular Callout 7"/>
          <p:cNvSpPr/>
          <p:nvPr/>
        </p:nvSpPr>
        <p:spPr>
          <a:xfrm>
            <a:off x="3594635" y="109688"/>
            <a:ext cx="3962400" cy="1143000"/>
          </a:xfrm>
          <a:prstGeom prst="wedgeRoundRectCallout">
            <a:avLst>
              <a:gd name="adj1" fmla="val 34810"/>
              <a:gd name="adj2" fmla="val 1276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I’m Back Baby!!!!! My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Major Compromise in 13 years.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1" dur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Trail of Tears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8229600" cy="4800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1790s, US government recognizes tribes as separate nations; agrees to acquire land through formal treaties (Treaty of Greenville and GW)</a:t>
            </a:r>
          </a:p>
          <a:p>
            <a:r>
              <a:rPr lang="en-US" b="1" i="1" u="sng" dirty="0" smtClean="0"/>
              <a:t>Indian Removal Act</a:t>
            </a:r>
            <a:r>
              <a:rPr lang="en-US" dirty="0" smtClean="0"/>
              <a:t> (1830)</a:t>
            </a:r>
          </a:p>
          <a:p>
            <a:pPr lvl="1"/>
            <a:r>
              <a:rPr lang="en-US" dirty="0" smtClean="0"/>
              <a:t>Removal of Natives (inc. 5 “civilized” tribes) beyond the Mississippi River</a:t>
            </a:r>
          </a:p>
          <a:p>
            <a:r>
              <a:rPr lang="en-US" dirty="0" smtClean="0"/>
              <a:t>“Trail of Tears”</a:t>
            </a:r>
          </a:p>
          <a:p>
            <a:pPr lvl="1"/>
            <a:r>
              <a:rPr lang="en-US" dirty="0" smtClean="0"/>
              <a:t>18,000 </a:t>
            </a:r>
            <a:r>
              <a:rPr lang="en-US" dirty="0"/>
              <a:t>Cherokees forcibly removed from their </a:t>
            </a:r>
            <a:r>
              <a:rPr lang="en-US" dirty="0" smtClean="0"/>
              <a:t>homes and </a:t>
            </a:r>
            <a:r>
              <a:rPr lang="en-US" dirty="0"/>
              <a:t>marched 1,000 miles to </a:t>
            </a:r>
            <a:r>
              <a:rPr lang="en-US" b="1" dirty="0"/>
              <a:t>Indian Territory </a:t>
            </a:r>
            <a:r>
              <a:rPr lang="en-US" dirty="0"/>
              <a:t>(Oklahoma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Would be “permanently” free of white encroachments</a:t>
            </a:r>
            <a:endParaRPr lang="en-US" dirty="0" smtClean="0"/>
          </a:p>
          <a:p>
            <a:r>
              <a:rPr lang="en-US" dirty="0"/>
              <a:t>Black Hawk War</a:t>
            </a:r>
          </a:p>
          <a:p>
            <a:pPr lvl="1"/>
            <a:r>
              <a:rPr lang="en-US" dirty="0"/>
              <a:t>Led by </a:t>
            </a:r>
            <a:r>
              <a:rPr lang="en-US" u="sng" dirty="0"/>
              <a:t>Jefferson </a:t>
            </a:r>
            <a:r>
              <a:rPr lang="en-US" u="sng" dirty="0" smtClean="0"/>
              <a:t>Davis</a:t>
            </a:r>
            <a:r>
              <a:rPr lang="en-US" dirty="0" smtClean="0"/>
              <a:t> and </a:t>
            </a:r>
            <a:r>
              <a:rPr lang="en-US" u="sng" dirty="0"/>
              <a:t>Abraham Lincoln</a:t>
            </a:r>
            <a:r>
              <a:rPr lang="en-US" dirty="0"/>
              <a:t> (say what</a:t>
            </a:r>
            <a:r>
              <a:rPr lang="en-US" dirty="0" smtClean="0"/>
              <a:t>?)</a:t>
            </a:r>
          </a:p>
          <a:p>
            <a:pPr lvl="2"/>
            <a:r>
              <a:rPr lang="en-US" dirty="0" smtClean="0"/>
              <a:t>‘bet you didn’t know about this part of their legacy, huh?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-9525"/>
            <a:ext cx="3952875" cy="3133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important Court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Cherokee Nation v. Georgia</a:t>
            </a:r>
            <a:r>
              <a:rPr lang="en-US" dirty="0"/>
              <a:t> (1831)</a:t>
            </a:r>
            <a:endParaRPr lang="en-US" dirty="0" smtClean="0"/>
          </a:p>
          <a:p>
            <a:pPr lvl="1"/>
            <a:r>
              <a:rPr lang="en-US" dirty="0" smtClean="0"/>
              <a:t>Court </a:t>
            </a:r>
            <a:r>
              <a:rPr lang="en-US" dirty="0"/>
              <a:t>ruled that the </a:t>
            </a:r>
            <a:r>
              <a:rPr lang="en-US" u="sng" dirty="0"/>
              <a:t>Cherokee nation was not </a:t>
            </a:r>
            <a:r>
              <a:rPr lang="en-US" u="sng" dirty="0" smtClean="0"/>
              <a:t>a foreign </a:t>
            </a:r>
            <a:r>
              <a:rPr lang="en-US" u="sng" dirty="0"/>
              <a:t>nation</a:t>
            </a:r>
            <a:r>
              <a:rPr lang="en-US" dirty="0"/>
              <a:t> with the right to sue in Federal Court </a:t>
            </a:r>
            <a:endParaRPr lang="en-US" dirty="0" smtClean="0"/>
          </a:p>
          <a:p>
            <a:r>
              <a:rPr lang="en-US" i="1" dirty="0"/>
              <a:t>Worcester v. Georgia</a:t>
            </a:r>
            <a:r>
              <a:rPr lang="en-US" dirty="0"/>
              <a:t> (1832)</a:t>
            </a:r>
          </a:p>
          <a:p>
            <a:pPr lvl="1"/>
            <a:r>
              <a:rPr lang="en-US" dirty="0"/>
              <a:t>Ruled </a:t>
            </a:r>
            <a:r>
              <a:rPr lang="en-US" dirty="0" smtClean="0"/>
              <a:t>that the laws of </a:t>
            </a:r>
            <a:r>
              <a:rPr lang="en-US" u="sng" dirty="0"/>
              <a:t>Georgia had no force</a:t>
            </a:r>
            <a:r>
              <a:rPr lang="en-US" dirty="0"/>
              <a:t> within the boundaries of the Cherokee land and the Cherokee could not be required to move West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Jackson: "John Marshall has made his decision; let him enforce </a:t>
            </a:r>
            <a:r>
              <a:rPr lang="en-US" dirty="0" smtClean="0"/>
              <a:t>it </a:t>
            </a:r>
            <a:r>
              <a:rPr lang="en-US" dirty="0"/>
              <a:t>if he can."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2792</TotalTime>
  <Words>1275</Words>
  <Application>Microsoft Office PowerPoint</Application>
  <PresentationFormat>On-screen Show (4:3)</PresentationFormat>
  <Paragraphs>145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Trebuchet MS</vt:lpstr>
      <vt:lpstr>Wingdings</vt:lpstr>
      <vt:lpstr>Wingdings 2</vt:lpstr>
      <vt:lpstr>Opulent</vt:lpstr>
      <vt:lpstr>Chapter 13</vt:lpstr>
      <vt:lpstr>The “Corrupt Bargain” of 1824</vt:lpstr>
      <vt:lpstr>John Quincy Adams</vt:lpstr>
      <vt:lpstr>“Old Hickory” as President</vt:lpstr>
      <vt:lpstr>Tariff of 1828</vt:lpstr>
      <vt:lpstr>“Nullies” in South Carolina</vt:lpstr>
      <vt:lpstr>Continued</vt:lpstr>
      <vt:lpstr>The Trail of Tears</vt:lpstr>
      <vt:lpstr>2 important Court Cases</vt:lpstr>
      <vt:lpstr>The Bank War</vt:lpstr>
      <vt:lpstr>The Two-Party System</vt:lpstr>
      <vt:lpstr>The Election of 1836</vt:lpstr>
      <vt:lpstr>Panic of 1837</vt:lpstr>
      <vt:lpstr>Gone to Texas</vt:lpstr>
      <vt:lpstr>The Lone Star Rebellion</vt:lpstr>
      <vt:lpstr>Log Cabins and Hard Cider of 1840</vt:lpstr>
    </vt:vector>
  </TitlesOfParts>
  <Company>Acer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13</dc:title>
  <dc:creator>Valued Acer Customer</dc:creator>
  <cp:lastModifiedBy>Matthew Cirbo</cp:lastModifiedBy>
  <cp:revision>53</cp:revision>
  <dcterms:created xsi:type="dcterms:W3CDTF">2010-12-05T00:46:32Z</dcterms:created>
  <dcterms:modified xsi:type="dcterms:W3CDTF">2016-10-24T20:50:28Z</dcterms:modified>
</cp:coreProperties>
</file>